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</p:sldMasterIdLst>
  <p:sldIdLst>
    <p:sldId id="256" r:id="rId5"/>
    <p:sldId id="257" r:id="rId6"/>
    <p:sldId id="258" r:id="rId7"/>
    <p:sldId id="260" r:id="rId8"/>
    <p:sldId id="270" r:id="rId9"/>
    <p:sldId id="268" r:id="rId10"/>
    <p:sldId id="264" r:id="rId11"/>
    <p:sldId id="269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86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1/30/2020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112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66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961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09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726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21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011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710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621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1/30/2020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517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784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89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85" r:id="rId5"/>
    <p:sldLayoutId id="2147483679" r:id="rId6"/>
    <p:sldLayoutId id="2147483680" r:id="rId7"/>
    <p:sldLayoutId id="2147483681" r:id="rId8"/>
    <p:sldLayoutId id="2147483684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22B2B1-187F-40D1-AED1-B6232F8430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8" t="275" r="2337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43DA1-D252-43C5-B090-CC6443668E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IL" sz="4800" dirty="0"/>
              <a:t>Big Data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D76B54-532F-4934-87F0-788574F6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r>
              <a:rPr lang="en-IL" sz="2000" dirty="0"/>
              <a:t>Barak Moshe &amp; Ron </a:t>
            </a:r>
            <a:r>
              <a:rPr lang="en-IL" sz="2000" dirty="0" err="1"/>
              <a:t>Ramal</a:t>
            </a:r>
            <a:endParaRPr lang="en-IL" sz="2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8236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CE9FD6-8C6C-4F62-B8B8-C886210D7241}"/>
              </a:ext>
            </a:extLst>
          </p:cNvPr>
          <p:cNvSpPr txBox="1"/>
          <p:nvPr/>
        </p:nvSpPr>
        <p:spPr>
          <a:xfrm>
            <a:off x="1562582" y="296066"/>
            <a:ext cx="876203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4000" dirty="0">
                <a:latin typeface="Narkisim" panose="020E0502050101010101" pitchFamily="34" charset="-79"/>
                <a:cs typeface="Narkisim" panose="020E0502050101010101" pitchFamily="34" charset="-79"/>
              </a:rPr>
              <a:t>הערכת הקלסיפיקציה –</a:t>
            </a:r>
          </a:p>
          <a:p>
            <a:pPr algn="r" rtl="1"/>
            <a:r>
              <a:rPr lang="he-IL" sz="2400" dirty="0">
                <a:latin typeface="Narkisim" panose="020E0502050101010101" pitchFamily="34" charset="-79"/>
                <a:cs typeface="Narkisim" panose="020E0502050101010101" pitchFamily="34" charset="-79"/>
              </a:rPr>
              <a:t>הפעלנו את הרגרסיה הלוגיסטית ובדקנו את התוצאות.</a:t>
            </a:r>
          </a:p>
          <a:p>
            <a:pPr algn="r" rtl="1"/>
            <a:r>
              <a:rPr lang="he-IL" sz="2400" dirty="0">
                <a:latin typeface="Narkisim" panose="020E0502050101010101" pitchFamily="34" charset="-79"/>
                <a:cs typeface="Narkisim" panose="020E0502050101010101" pitchFamily="34" charset="-79"/>
              </a:rPr>
              <a:t>אפשר לראות שרוב הטעיות של הקלסיפיקציה הן מסוג </a:t>
            </a:r>
            <a:r>
              <a:rPr lang="en-IL" sz="2400" dirty="0">
                <a:latin typeface="Narkisim" panose="020E0502050101010101" pitchFamily="34" charset="-79"/>
                <a:cs typeface="Narkisim" panose="020E0502050101010101" pitchFamily="34" charset="-79"/>
              </a:rPr>
              <a:t>false positive</a:t>
            </a:r>
            <a:r>
              <a:rPr lang="he-IL" sz="2400" dirty="0">
                <a:latin typeface="Narkisim" panose="020E0502050101010101" pitchFamily="34" charset="-79"/>
                <a:cs typeface="Narkisim" panose="020E0502050101010101" pitchFamily="34" charset="-79"/>
              </a:rPr>
              <a:t> שאומר שבטעות חזינו שהערך יהייה גבוה מחציון והוא לא היה. בגלל זה ערך ה</a:t>
            </a:r>
            <a:r>
              <a:rPr lang="en-IL" sz="2400" dirty="0">
                <a:latin typeface="Narkisim" panose="020E0502050101010101" pitchFamily="34" charset="-79"/>
                <a:cs typeface="Narkisim" panose="020E0502050101010101" pitchFamily="34" charset="-79"/>
              </a:rPr>
              <a:t>recall </a:t>
            </a:r>
            <a:r>
              <a:rPr lang="he-IL" sz="2400" dirty="0">
                <a:latin typeface="Narkisim" panose="020E0502050101010101" pitchFamily="34" charset="-79"/>
                <a:cs typeface="Narkisim" panose="020E0502050101010101" pitchFamily="34" charset="-79"/>
              </a:rPr>
              <a:t>של 1 יחסית נמוך.</a:t>
            </a:r>
          </a:p>
          <a:p>
            <a:pPr algn="r" rtl="1"/>
            <a:r>
              <a:rPr lang="he-IL" sz="4000" dirty="0"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</a:p>
          <a:p>
            <a:pPr algn="r" rtl="1"/>
            <a:endParaRPr lang="en-IL" sz="3200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BD415-6605-4470-ADA5-8E53BA041B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62" t="30158" r="26208"/>
          <a:stretch/>
        </p:blipFill>
        <p:spPr>
          <a:xfrm>
            <a:off x="5820697" y="2615744"/>
            <a:ext cx="5860026" cy="38342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6CBF42-FD65-4F70-AA8D-0E71782BEF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613" t="35906" r="52258" b="26662"/>
          <a:stretch/>
        </p:blipFill>
        <p:spPr>
          <a:xfrm>
            <a:off x="124412" y="2799466"/>
            <a:ext cx="5214503" cy="33637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E2E07C-92D3-4CD3-9AE5-A4E73E968886}"/>
              </a:ext>
            </a:extLst>
          </p:cNvPr>
          <p:cNvSpPr txBox="1"/>
          <p:nvPr/>
        </p:nvSpPr>
        <p:spPr>
          <a:xfrm>
            <a:off x="718457" y="2360645"/>
            <a:ext cx="3442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1600" dirty="0"/>
              <a:t>דוגמא ל5 פרדיקציות שהאלגוריתם ניבא</a:t>
            </a:r>
            <a:endParaRPr lang="en-IL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D21B5D-9B09-4573-B8B3-1635A99AE289}"/>
              </a:ext>
            </a:extLst>
          </p:cNvPr>
          <p:cNvSpPr txBox="1"/>
          <p:nvPr/>
        </p:nvSpPr>
        <p:spPr>
          <a:xfrm>
            <a:off x="391886" y="6163225"/>
            <a:ext cx="542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• </a:t>
            </a:r>
            <a:r>
              <a:rPr lang="en-IL" dirty="0"/>
              <a:t>precision – </a:t>
            </a:r>
            <a:r>
              <a:rPr lang="he-IL" dirty="0"/>
              <a:t>כמה פעמים צדקנו כשניבאנו 1</a:t>
            </a:r>
            <a:endParaRPr lang="en-I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9486BD-9FC9-45D8-88C8-4FD56592EF61}"/>
              </a:ext>
            </a:extLst>
          </p:cNvPr>
          <p:cNvSpPr txBox="1"/>
          <p:nvPr/>
        </p:nvSpPr>
        <p:spPr>
          <a:xfrm>
            <a:off x="391886" y="6445090"/>
            <a:ext cx="542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• </a:t>
            </a:r>
            <a:r>
              <a:rPr lang="en-IL" dirty="0"/>
              <a:t>recall – </a:t>
            </a:r>
            <a:r>
              <a:rPr lang="he-IL" dirty="0"/>
              <a:t>מבין כל ה1 האמיתיים, כמה פעמים ניבאנו 1.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240493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CE9FD6-8C6C-4F62-B8B8-C886210D7241}"/>
              </a:ext>
            </a:extLst>
          </p:cNvPr>
          <p:cNvSpPr txBox="1"/>
          <p:nvPr/>
        </p:nvSpPr>
        <p:spPr>
          <a:xfrm>
            <a:off x="1562582" y="296066"/>
            <a:ext cx="876203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4000" dirty="0">
                <a:latin typeface="Narkisim" panose="020E0502050101010101" pitchFamily="34" charset="-79"/>
                <a:cs typeface="Narkisim" panose="020E0502050101010101" pitchFamily="34" charset="-79"/>
              </a:rPr>
              <a:t>ממצאים עיקריים – </a:t>
            </a:r>
          </a:p>
          <a:p>
            <a:pPr algn="r" rtl="1"/>
            <a:r>
              <a:rPr lang="he-IL" sz="2400" dirty="0">
                <a:latin typeface="Narkisim" panose="020E0502050101010101" pitchFamily="34" charset="-79"/>
                <a:cs typeface="Narkisim" panose="020E0502050101010101" pitchFamily="34" charset="-79"/>
              </a:rPr>
              <a:t>מצאנו קשר חזק בין </a:t>
            </a:r>
            <a:r>
              <a:rPr lang="en-IL" sz="2400" dirty="0">
                <a:latin typeface="Narkisim" panose="020E0502050101010101" pitchFamily="34" charset="-79"/>
                <a:cs typeface="Narkisim" panose="020E0502050101010101" pitchFamily="34" charset="-79"/>
              </a:rPr>
              <a:t>municipal waste generated </a:t>
            </a:r>
            <a:r>
              <a:rPr lang="he-IL" sz="2400" dirty="0">
                <a:latin typeface="Narkisim" panose="020E0502050101010101" pitchFamily="34" charset="-79"/>
                <a:cs typeface="Narkisim" panose="020E0502050101010101" pitchFamily="34" charset="-79"/>
              </a:rPr>
              <a:t> לבין הפיצ'רים שבדקנו. המודל של הקלסיפיקציה הצליח לנבא בצורה דיי טובה את הכמות הפסולת שמיוצרת במדינות. </a:t>
            </a:r>
            <a:br>
              <a:rPr lang="en-US" sz="2400" dirty="0">
                <a:latin typeface="Narkisim" panose="020E0502050101010101" pitchFamily="34" charset="-79"/>
                <a:cs typeface="Narkisim" panose="020E0502050101010101" pitchFamily="34" charset="-79"/>
              </a:rPr>
            </a:br>
            <a:r>
              <a:rPr lang="he-IL" sz="2400" dirty="0">
                <a:latin typeface="Narkisim" panose="020E0502050101010101" pitchFamily="34" charset="-79"/>
                <a:cs typeface="Narkisim" panose="020E0502050101010101" pitchFamily="34" charset="-79"/>
              </a:rPr>
              <a:t>במודל הרגרסיה הליניארית נחלנו הצליחה חלקית. קיים רשק חזק בין </a:t>
            </a:r>
            <a:r>
              <a:rPr lang="en-US" sz="2400" dirty="0">
                <a:latin typeface="Narkisim" panose="020E0502050101010101" pitchFamily="34" charset="-79"/>
                <a:cs typeface="Narkisim" panose="020E0502050101010101" pitchFamily="34" charset="-79"/>
              </a:rPr>
              <a:t>GDP </a:t>
            </a:r>
            <a:r>
              <a:rPr lang="he-IL" sz="2400" dirty="0">
                <a:latin typeface="Narkisim" panose="020E0502050101010101" pitchFamily="34" charset="-79"/>
                <a:cs typeface="Narkisim" panose="020E0502050101010101" pitchFamily="34" charset="-79"/>
              </a:rPr>
              <a:t> ל</a:t>
            </a:r>
            <a:r>
              <a:rPr lang="en-IL" sz="2400" dirty="0">
                <a:latin typeface="Narkisim" panose="020E0502050101010101" pitchFamily="34" charset="-79"/>
                <a:cs typeface="Narkisim" panose="020E0502050101010101" pitchFamily="34" charset="-79"/>
              </a:rPr>
              <a:t>value</a:t>
            </a:r>
            <a:r>
              <a:rPr lang="he-IL" sz="2400" dirty="0">
                <a:latin typeface="Narkisim" panose="020E0502050101010101" pitchFamily="34" charset="-79"/>
                <a:cs typeface="Narkisim" panose="020E0502050101010101" pitchFamily="34" charset="-79"/>
              </a:rPr>
              <a:t> של </a:t>
            </a:r>
            <a:r>
              <a:rPr lang="en-IL" sz="2400" dirty="0">
                <a:latin typeface="Narkisim" panose="020E0502050101010101" pitchFamily="34" charset="-79"/>
                <a:cs typeface="Narkisim" panose="020E0502050101010101" pitchFamily="34" charset="-79"/>
              </a:rPr>
              <a:t>municipal waste generated</a:t>
            </a:r>
            <a:r>
              <a:rPr lang="he-IL" sz="2400" dirty="0">
                <a:latin typeface="Narkisim" panose="020E0502050101010101" pitchFamily="34" charset="-79"/>
                <a:cs typeface="Narkisim" panose="020E0502050101010101" pitchFamily="34" charset="-79"/>
              </a:rPr>
              <a:t> אבל בין המשתנים האחרים לא הייתה קורלציה גבוה. ה</a:t>
            </a:r>
            <a:r>
              <a:rPr lang="en-IL" sz="2400" dirty="0">
                <a:latin typeface="Narkisim" panose="020E0502050101010101" pitchFamily="34" charset="-79"/>
                <a:cs typeface="Narkisim" panose="020E0502050101010101" pitchFamily="34" charset="-79"/>
              </a:rPr>
              <a:t>p-value</a:t>
            </a:r>
            <a:r>
              <a:rPr lang="he-IL" sz="2400" dirty="0">
                <a:latin typeface="Narkisim" panose="020E0502050101010101" pitchFamily="34" charset="-79"/>
                <a:cs typeface="Narkisim" panose="020E0502050101010101" pitchFamily="34" charset="-79"/>
              </a:rPr>
              <a:t> של </a:t>
            </a:r>
            <a:r>
              <a:rPr lang="en-IL" sz="2400" dirty="0">
                <a:latin typeface="Narkisim" panose="020E0502050101010101" pitchFamily="34" charset="-79"/>
                <a:cs typeface="Narkisim" panose="020E0502050101010101" pitchFamily="34" charset="-79"/>
              </a:rPr>
              <a:t>GDP</a:t>
            </a:r>
            <a:r>
              <a:rPr lang="he-IL" sz="2400" dirty="0">
                <a:latin typeface="Narkisim" panose="020E0502050101010101" pitchFamily="34" charset="-79"/>
                <a:cs typeface="Narkisim" panose="020E0502050101010101" pitchFamily="34" charset="-79"/>
              </a:rPr>
              <a:t>  ביחס למשתנה היה נמוך מאוד, מה שמצביע על קשר חזק בניהם ומעיד שהוא פיצ'ר טוב. </a:t>
            </a:r>
          </a:p>
          <a:p>
            <a:pPr algn="r" rtl="1"/>
            <a:r>
              <a:rPr lang="he-IL" sz="2400" dirty="0">
                <a:latin typeface="Narkisim" panose="020E0502050101010101" pitchFamily="34" charset="-79"/>
                <a:cs typeface="Narkisim" panose="020E0502050101010101" pitchFamily="34" charset="-79"/>
              </a:rPr>
              <a:t>שתי המשתנים האחרים שלנו (</a:t>
            </a:r>
            <a:r>
              <a:rPr lang="en-IL" sz="2400" dirty="0">
                <a:latin typeface="Narkisim" panose="020E0502050101010101" pitchFamily="34" charset="-79"/>
                <a:cs typeface="Narkisim" panose="020E0502050101010101" pitchFamily="34" charset="-79"/>
              </a:rPr>
              <a:t>CO2 GDP, Multifactor productivity</a:t>
            </a:r>
            <a:r>
              <a:rPr lang="he-IL" sz="2400" dirty="0">
                <a:latin typeface="Narkisim" panose="020E0502050101010101" pitchFamily="34" charset="-79"/>
                <a:cs typeface="Narkisim" panose="020E0502050101010101" pitchFamily="34" charset="-79"/>
              </a:rPr>
              <a:t>) קיבלו ערכים נמוכים בקורלציה וערכים גבוהים ב</a:t>
            </a:r>
            <a:r>
              <a:rPr lang="en-IL" sz="2400" dirty="0">
                <a:latin typeface="Narkisim" panose="020E0502050101010101" pitchFamily="34" charset="-79"/>
                <a:cs typeface="Narkisim" panose="020E0502050101010101" pitchFamily="34" charset="-79"/>
              </a:rPr>
              <a:t>P-Value</a:t>
            </a:r>
            <a:r>
              <a:rPr lang="he-IL" sz="2400" dirty="0">
                <a:latin typeface="Narkisim" panose="020E0502050101010101" pitchFamily="34" charset="-79"/>
                <a:cs typeface="Narkisim" panose="020E0502050101010101" pitchFamily="34" charset="-79"/>
              </a:rPr>
              <a:t> שהעידו שהם פחות מתאימים כדי לנבא את המשתנה התלוי.</a:t>
            </a:r>
          </a:p>
          <a:p>
            <a:pPr algn="r" rtl="1"/>
            <a:r>
              <a:rPr lang="he-IL" sz="2400" dirty="0">
                <a:latin typeface="Narkisim" panose="020E0502050101010101" pitchFamily="34" charset="-79"/>
                <a:cs typeface="Narkisim" panose="020E0502050101010101" pitchFamily="34" charset="-79"/>
              </a:rPr>
              <a:t>לכן, אנחנו חושבים שהמודל של הרגרסיה הלוגסטית באמצעותו יצרנו קלסיפיקציה היה מוצלח למרות ערך </a:t>
            </a:r>
            <a:r>
              <a:rPr lang="en-IL" sz="2400" dirty="0">
                <a:latin typeface="Narkisim" panose="020E0502050101010101" pitchFamily="34" charset="-79"/>
                <a:cs typeface="Narkisim" panose="020E0502050101010101" pitchFamily="34" charset="-79"/>
              </a:rPr>
              <a:t>recall </a:t>
            </a:r>
            <a:r>
              <a:rPr lang="he-IL" sz="2400" dirty="0">
                <a:latin typeface="Narkisim" panose="020E0502050101010101" pitchFamily="34" charset="-79"/>
                <a:cs typeface="Narkisim" panose="020E0502050101010101" pitchFamily="34" charset="-79"/>
              </a:rPr>
              <a:t> יחסית נמוך.</a:t>
            </a:r>
            <a:br>
              <a:rPr lang="en-US" sz="2400" dirty="0">
                <a:latin typeface="Narkisim" panose="020E0502050101010101" pitchFamily="34" charset="-79"/>
                <a:cs typeface="Narkisim" panose="020E0502050101010101" pitchFamily="34" charset="-79"/>
              </a:rPr>
            </a:br>
            <a:r>
              <a:rPr lang="he-IL" sz="2400" dirty="0">
                <a:latin typeface="Narkisim" panose="020E0502050101010101" pitchFamily="34" charset="-79"/>
                <a:cs typeface="Narkisim" panose="020E0502050101010101" pitchFamily="34" charset="-79"/>
              </a:rPr>
              <a:t>במודל הרגרסיה הליניארית לא הצלחנו לנבא בצורה מספקת את הערכים התלויים והיו לנו פערים גדולים בין המודל למציאות</a:t>
            </a:r>
            <a:r>
              <a:rPr lang="en-IL" sz="2400" dirty="0"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he-IL" sz="2400" dirty="0">
                <a:latin typeface="Narkisim" panose="020E0502050101010101" pitchFamily="34" charset="-79"/>
                <a:cs typeface="Narkisim" panose="020E0502050101010101" pitchFamily="34" charset="-79"/>
              </a:rPr>
              <a:t> גם במשתני הסביבה האחרים שבדקנו.</a:t>
            </a:r>
            <a:br>
              <a:rPr lang="en-US" sz="2400" dirty="0">
                <a:latin typeface="Narkisim" panose="020E0502050101010101" pitchFamily="34" charset="-79"/>
                <a:cs typeface="Narkisim" panose="020E0502050101010101" pitchFamily="34" charset="-79"/>
              </a:rPr>
            </a:br>
            <a:endParaRPr lang="en-IL" sz="3200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81217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1000"/>
            <a:lum/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0A77C1-E6E5-4DCE-BFBB-15E31B2ED2EF}"/>
              </a:ext>
            </a:extLst>
          </p:cNvPr>
          <p:cNvSpPr txBox="1"/>
          <p:nvPr/>
        </p:nvSpPr>
        <p:spPr>
          <a:xfrm>
            <a:off x="1714982" y="326063"/>
            <a:ext cx="87620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4800">
                <a:latin typeface="Narkisim" panose="020E0502050101010101" pitchFamily="34" charset="-79"/>
                <a:cs typeface="Narkisim" panose="020E0502050101010101" pitchFamily="34" charset="-79"/>
              </a:rPr>
              <a:t>מטרת הפרויקט -</a:t>
            </a:r>
            <a:endParaRPr lang="en-IL" sz="4800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DA85AB-0B76-447E-8EEB-599D8A91E037}"/>
              </a:ext>
            </a:extLst>
          </p:cNvPr>
          <p:cNvSpPr txBox="1"/>
          <p:nvPr/>
        </p:nvSpPr>
        <p:spPr>
          <a:xfrm>
            <a:off x="1714982" y="1259697"/>
            <a:ext cx="876203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2800" dirty="0">
                <a:latin typeface="Narkisim" panose="020E0502050101010101" pitchFamily="34" charset="-79"/>
                <a:cs typeface="Narkisim" panose="020E0502050101010101" pitchFamily="34" charset="-79"/>
              </a:rPr>
              <a:t>השאלה שקיבלנו הייתה האם אפשר לנבא באמצעות מדדי צמיחה כלכליים את מצב הסביבה.</a:t>
            </a:r>
          </a:p>
          <a:p>
            <a:pPr algn="r" rtl="1"/>
            <a:r>
              <a:rPr lang="he-IL" sz="2800" dirty="0">
                <a:latin typeface="Narkisim" panose="020E0502050101010101" pitchFamily="34" charset="-79"/>
                <a:cs typeface="Narkisim" panose="020E0502050101010101" pitchFamily="34" charset="-79"/>
              </a:rPr>
              <a:t>לקחנו מאתר ה</a:t>
            </a:r>
            <a:r>
              <a:rPr lang="en-IL" sz="2800" dirty="0">
                <a:latin typeface="Narkisim" panose="020E0502050101010101" pitchFamily="34" charset="-79"/>
                <a:cs typeface="Narkisim" panose="020E0502050101010101" pitchFamily="34" charset="-79"/>
              </a:rPr>
              <a:t>OECD</a:t>
            </a:r>
            <a:r>
              <a:rPr lang="he-IL" sz="2800" dirty="0">
                <a:latin typeface="Narkisim" panose="020E0502050101010101" pitchFamily="34" charset="-79"/>
                <a:cs typeface="Narkisim" panose="020E0502050101010101" pitchFamily="34" charset="-79"/>
              </a:rPr>
              <a:t> את הטבלאות הבאות – </a:t>
            </a:r>
            <a:endParaRPr lang="he-IL" sz="3200" dirty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L" sz="3200" dirty="0">
                <a:latin typeface="Narkisim" panose="020E0502050101010101" pitchFamily="34" charset="-79"/>
                <a:cs typeface="Narkisim" panose="020E0502050101010101" pitchFamily="34" charset="-79"/>
              </a:rPr>
              <a:t>Gross Domestic Product (GDP).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L" sz="3200" dirty="0">
                <a:latin typeface="Narkisim" panose="020E0502050101010101" pitchFamily="34" charset="-79"/>
                <a:cs typeface="Narkisim" panose="020E0502050101010101" pitchFamily="34" charset="-79"/>
              </a:rPr>
              <a:t>Production based CO2 productivity.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L" sz="3200" dirty="0">
                <a:latin typeface="Narkisim" panose="020E0502050101010101" pitchFamily="34" charset="-79"/>
                <a:cs typeface="Narkisim" panose="020E0502050101010101" pitchFamily="34" charset="-79"/>
              </a:rPr>
              <a:t>Environmentally adjusted multifactor productivity growth.</a:t>
            </a:r>
            <a:br>
              <a:rPr lang="en-IL" sz="3200" dirty="0">
                <a:latin typeface="Narkisim" panose="020E0502050101010101" pitchFamily="34" charset="-79"/>
                <a:cs typeface="Narkisim" panose="020E0502050101010101" pitchFamily="34" charset="-79"/>
              </a:rPr>
            </a:br>
            <a:endParaRPr lang="en-IL" sz="3200" dirty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algn="r" rtl="1"/>
            <a:br>
              <a:rPr lang="en-IL" sz="3200" dirty="0">
                <a:latin typeface="Narkisim" panose="020E0502050101010101" pitchFamily="34" charset="-79"/>
                <a:cs typeface="Narkisim" panose="020E0502050101010101" pitchFamily="34" charset="-79"/>
              </a:rPr>
            </a:br>
            <a:r>
              <a:rPr lang="he-IL" sz="3200" dirty="0">
                <a:latin typeface="Narkisim" panose="020E0502050101010101" pitchFamily="34" charset="-79"/>
                <a:cs typeface="Narkisim" panose="020E0502050101010101" pitchFamily="34" charset="-79"/>
              </a:rPr>
              <a:t>אלו היו הפיצ'רים שלנו שבאמצאותם התבקשנו לנבא את מצב הסביבה.</a:t>
            </a:r>
            <a:endParaRPr lang="en-IL" sz="3200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66068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8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0A77C1-E6E5-4DCE-BFBB-15E31B2ED2EF}"/>
              </a:ext>
            </a:extLst>
          </p:cNvPr>
          <p:cNvSpPr txBox="1"/>
          <p:nvPr/>
        </p:nvSpPr>
        <p:spPr>
          <a:xfrm>
            <a:off x="1562582" y="914400"/>
            <a:ext cx="87620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4800" dirty="0">
                <a:latin typeface="Narkisim" panose="020E0502050101010101" pitchFamily="34" charset="-79"/>
                <a:cs typeface="Narkisim" panose="020E0502050101010101" pitchFamily="34" charset="-79"/>
              </a:rPr>
              <a:t>מדדי הסביבה - </a:t>
            </a:r>
            <a:endParaRPr lang="en-IL" sz="4800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DA85AB-0B76-447E-8EEB-599D8A91E037}"/>
              </a:ext>
            </a:extLst>
          </p:cNvPr>
          <p:cNvSpPr txBox="1"/>
          <p:nvPr/>
        </p:nvSpPr>
        <p:spPr>
          <a:xfrm>
            <a:off x="1714982" y="1969625"/>
            <a:ext cx="87620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IL" sz="3200" dirty="0">
                <a:latin typeface="Narkisim" panose="020E0502050101010101" pitchFamily="34" charset="-79"/>
                <a:cs typeface="Narkisim" panose="020E0502050101010101" pitchFamily="34" charset="-79"/>
              </a:rPr>
              <a:t>Municipal waste generated.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IL" sz="3200" dirty="0">
                <a:latin typeface="Narkisim" panose="020E0502050101010101" pitchFamily="34" charset="-79"/>
                <a:cs typeface="Narkisim" panose="020E0502050101010101" pitchFamily="34" charset="-79"/>
              </a:rPr>
              <a:t>Forest depletion and growth.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IL" sz="3200" dirty="0">
                <a:latin typeface="Narkisim" panose="020E0502050101010101" pitchFamily="34" charset="-79"/>
                <a:cs typeface="Narkisim" panose="020E0502050101010101" pitchFamily="34" charset="-79"/>
              </a:rPr>
              <a:t>Total man made emission.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IL" sz="3200" dirty="0">
                <a:latin typeface="Narkisim" panose="020E0502050101010101" pitchFamily="34" charset="-79"/>
                <a:cs typeface="Narkisim" panose="020E0502050101010101" pitchFamily="34" charset="-79"/>
              </a:rPr>
              <a:t>Water treatment- not connected to public sewerage. </a:t>
            </a:r>
          </a:p>
        </p:txBody>
      </p:sp>
    </p:spTree>
    <p:extLst>
      <p:ext uri="{BB962C8B-B14F-4D97-AF65-F5344CB8AC3E}">
        <p14:creationId xmlns:p14="http://schemas.microsoft.com/office/powerpoint/2010/main" val="1663617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0A77C1-E6E5-4DCE-BFBB-15E31B2ED2EF}"/>
              </a:ext>
            </a:extLst>
          </p:cNvPr>
          <p:cNvSpPr txBox="1"/>
          <p:nvPr/>
        </p:nvSpPr>
        <p:spPr>
          <a:xfrm>
            <a:off x="1562582" y="504295"/>
            <a:ext cx="87620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4000" dirty="0">
                <a:latin typeface="Narkisim" panose="020E0502050101010101" pitchFamily="34" charset="-79"/>
                <a:cs typeface="Narkisim" panose="020E0502050101010101" pitchFamily="34" charset="-79"/>
              </a:rPr>
              <a:t>הכנת ה</a:t>
            </a:r>
            <a:r>
              <a:rPr lang="en-IL" sz="4000" dirty="0">
                <a:latin typeface="Narkisim" panose="020E0502050101010101" pitchFamily="34" charset="-79"/>
                <a:cs typeface="Narkisim" panose="020E0502050101010101" pitchFamily="34" charset="-79"/>
              </a:rPr>
              <a:t> -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740A1-DC12-4E39-BEA7-71AAC8330A37}"/>
              </a:ext>
            </a:extLst>
          </p:cNvPr>
          <p:cNvSpPr txBox="1"/>
          <p:nvPr/>
        </p:nvSpPr>
        <p:spPr>
          <a:xfrm>
            <a:off x="1714982" y="1150650"/>
            <a:ext cx="87620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2400" dirty="0">
                <a:latin typeface="Narkisim" panose="020E0502050101010101" pitchFamily="34" charset="-79"/>
                <a:cs typeface="Narkisim" panose="020E0502050101010101" pitchFamily="34" charset="-79"/>
              </a:rPr>
              <a:t>מכל טבלה חילצנו את הנתונים שהיו רלוונטים לנו-</a:t>
            </a:r>
          </a:p>
          <a:p>
            <a:pPr algn="r"/>
            <a:endParaRPr lang="en-IL" sz="3200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852C6E-D819-46DC-A7AD-39535AC4C3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92" t="21475" r="14066"/>
          <a:stretch/>
        </p:blipFill>
        <p:spPr>
          <a:xfrm>
            <a:off x="6096000" y="1485247"/>
            <a:ext cx="6096000" cy="4823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740762-1E5E-444C-9414-3343F222D2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76" t="24259" r="12816" b="21340"/>
          <a:stretch/>
        </p:blipFill>
        <p:spPr>
          <a:xfrm>
            <a:off x="0" y="1812571"/>
            <a:ext cx="6096000" cy="46908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5136F1-0724-432E-80D2-52D7B8240144}"/>
              </a:ext>
            </a:extLst>
          </p:cNvPr>
          <p:cNvSpPr txBox="1"/>
          <p:nvPr/>
        </p:nvSpPr>
        <p:spPr>
          <a:xfrm>
            <a:off x="490421" y="1458426"/>
            <a:ext cx="336041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he-IL" sz="2000" b="1" dirty="0"/>
              <a:t>סינון של נתונים לא רלוונטים</a:t>
            </a:r>
            <a:endParaRPr lang="en-IL" sz="2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174289-A6A2-4682-9F33-652246745BB8}"/>
              </a:ext>
            </a:extLst>
          </p:cNvPr>
          <p:cNvSpPr/>
          <p:nvPr/>
        </p:nvSpPr>
        <p:spPr>
          <a:xfrm>
            <a:off x="6988629" y="4978008"/>
            <a:ext cx="690465" cy="12036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L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85254C-CAF2-4237-A2C9-7E0EB6E33FE0}"/>
              </a:ext>
            </a:extLst>
          </p:cNvPr>
          <p:cNvSpPr/>
          <p:nvPr/>
        </p:nvSpPr>
        <p:spPr>
          <a:xfrm>
            <a:off x="7853265" y="4978008"/>
            <a:ext cx="1007706" cy="12036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L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85327D-9009-48A6-8CDE-132F3710A4C8}"/>
              </a:ext>
            </a:extLst>
          </p:cNvPr>
          <p:cNvSpPr/>
          <p:nvPr/>
        </p:nvSpPr>
        <p:spPr>
          <a:xfrm>
            <a:off x="6063047" y="1812571"/>
            <a:ext cx="2852057" cy="23768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92319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0A77C1-E6E5-4DCE-BFBB-15E31B2ED2EF}"/>
              </a:ext>
            </a:extLst>
          </p:cNvPr>
          <p:cNvSpPr txBox="1"/>
          <p:nvPr/>
        </p:nvSpPr>
        <p:spPr>
          <a:xfrm>
            <a:off x="1562582" y="504295"/>
            <a:ext cx="87620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4000" dirty="0">
                <a:latin typeface="Narkisim" panose="020E0502050101010101" pitchFamily="34" charset="-79"/>
                <a:cs typeface="Narkisim" panose="020E0502050101010101" pitchFamily="34" charset="-79"/>
              </a:rPr>
              <a:t>הכנת ה</a:t>
            </a:r>
            <a:r>
              <a:rPr lang="en-IL" sz="4000" dirty="0">
                <a:latin typeface="Narkisim" panose="020E0502050101010101" pitchFamily="34" charset="-79"/>
                <a:cs typeface="Narkisim" panose="020E0502050101010101" pitchFamily="34" charset="-79"/>
              </a:rPr>
              <a:t> -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96EA38-6BC2-4138-BC0F-E29D917D85EE}"/>
              </a:ext>
            </a:extLst>
          </p:cNvPr>
          <p:cNvSpPr txBox="1"/>
          <p:nvPr/>
        </p:nvSpPr>
        <p:spPr>
          <a:xfrm>
            <a:off x="298579" y="1486239"/>
            <a:ext cx="517849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 rtl="1"/>
            <a:r>
              <a:rPr lang="en-IL" sz="1600" dirty="0"/>
              <a:t>x1                 x2                     x3</a:t>
            </a:r>
            <a:r>
              <a:rPr lang="en-IL" sz="1200" dirty="0"/>
              <a:t>                               </a:t>
            </a:r>
            <a:r>
              <a:rPr lang="en-IL" sz="1600" dirty="0"/>
              <a:t>y</a:t>
            </a:r>
            <a:r>
              <a:rPr lang="en-IL" sz="1200" dirty="0"/>
              <a:t>  </a:t>
            </a:r>
            <a:endParaRPr lang="en-IL" sz="16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1749ED-D2D1-427C-8FF2-961329C99C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073" t="42949" r="51500" b="7825"/>
          <a:stretch/>
        </p:blipFill>
        <p:spPr>
          <a:xfrm>
            <a:off x="298579" y="1824793"/>
            <a:ext cx="5374311" cy="50425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CF7481-8D50-4328-BF54-ABCA271CF7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032" t="24258" r="32984" b="19446"/>
          <a:stretch/>
        </p:blipFill>
        <p:spPr>
          <a:xfrm>
            <a:off x="5792747" y="1950097"/>
            <a:ext cx="6399253" cy="43200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A93DCF0-4C4A-4671-B8DF-9D462D4219D6}"/>
              </a:ext>
            </a:extLst>
          </p:cNvPr>
          <p:cNvSpPr/>
          <p:nvPr/>
        </p:nvSpPr>
        <p:spPr>
          <a:xfrm>
            <a:off x="9563878" y="2705878"/>
            <a:ext cx="1642187" cy="3079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4646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0A77C1-E6E5-4DCE-BFBB-15E31B2ED2EF}"/>
              </a:ext>
            </a:extLst>
          </p:cNvPr>
          <p:cNvSpPr txBox="1"/>
          <p:nvPr/>
        </p:nvSpPr>
        <p:spPr>
          <a:xfrm>
            <a:off x="1714982" y="168841"/>
            <a:ext cx="8762036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3600" dirty="0">
                <a:latin typeface="Narkisim" panose="020E0502050101010101" pitchFamily="34" charset="-79"/>
                <a:cs typeface="Narkisim" panose="020E0502050101010101" pitchFamily="34" charset="-79"/>
              </a:rPr>
              <a:t>הכנת המודל-</a:t>
            </a:r>
          </a:p>
          <a:p>
            <a:pPr algn="r" rtl="1"/>
            <a:r>
              <a:rPr lang="he-IL" sz="2800" dirty="0">
                <a:latin typeface="Narkisim" panose="020E0502050101010101" pitchFamily="34" charset="-79"/>
                <a:cs typeface="Narkisim" panose="020E0502050101010101" pitchFamily="34" charset="-79"/>
              </a:rPr>
              <a:t>בחרנו להשתמש ברגרסיה ליניארית, וקלסיפיקציה לפי החציון.</a:t>
            </a:r>
          </a:p>
          <a:p>
            <a:pPr algn="r" rtl="1"/>
            <a:r>
              <a:rPr lang="he-IL" sz="2800" dirty="0">
                <a:latin typeface="Narkisim" panose="020E0502050101010101" pitchFamily="34" charset="-79"/>
                <a:cs typeface="Narkisim" panose="020E0502050101010101" pitchFamily="34" charset="-79"/>
              </a:rPr>
              <a:t>נרמלנו את נתוני ה</a:t>
            </a:r>
            <a:r>
              <a:rPr lang="en-US" sz="2800" dirty="0">
                <a:latin typeface="Narkisim" panose="020E0502050101010101" pitchFamily="34" charset="-79"/>
                <a:cs typeface="Narkisim" panose="020E0502050101010101" pitchFamily="34" charset="-79"/>
              </a:rPr>
              <a:t>X</a:t>
            </a:r>
            <a:r>
              <a:rPr lang="he-IL" sz="2800" dirty="0">
                <a:latin typeface="Narkisim" panose="020E0502050101010101" pitchFamily="34" charset="-79"/>
                <a:cs typeface="Narkisim" panose="020E0502050101010101" pitchFamily="34" charset="-79"/>
              </a:rPr>
              <a:t> בעזרת שימוש</a:t>
            </a:r>
            <a:r>
              <a:rPr lang="en-IL" sz="2800" dirty="0"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he-IL" sz="2800" dirty="0">
                <a:latin typeface="Narkisim" panose="020E0502050101010101" pitchFamily="34" charset="-79"/>
                <a:cs typeface="Narkisim" panose="020E0502050101010101" pitchFamily="34" charset="-79"/>
              </a:rPr>
              <a:t>ב</a:t>
            </a:r>
            <a:r>
              <a:rPr lang="en-IL" sz="2800" dirty="0">
                <a:latin typeface="Narkisim" panose="020E0502050101010101" pitchFamily="34" charset="-79"/>
                <a:cs typeface="Narkisim" panose="020E0502050101010101" pitchFamily="34" charset="-79"/>
              </a:rPr>
              <a:t>standard Normalization</a:t>
            </a:r>
            <a:r>
              <a:rPr lang="he-IL" sz="2800" dirty="0">
                <a:latin typeface="Narkisim" panose="020E0502050101010101" pitchFamily="34" charset="-79"/>
                <a:cs typeface="Narkisim" panose="020E0502050101010101" pitchFamily="34" charset="-79"/>
              </a:rPr>
              <a:t> ובדקנו קורלציה בין המשתנים</a:t>
            </a:r>
            <a:endParaRPr lang="en-IL" sz="2800" dirty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algn="r" rtl="1"/>
            <a:endParaRPr lang="en-IL" sz="3200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7E948B-58C3-4A95-BFED-7687BB3C2A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29" t="14410" r="33468"/>
          <a:stretch/>
        </p:blipFill>
        <p:spPr>
          <a:xfrm>
            <a:off x="27407" y="2600276"/>
            <a:ext cx="3915222" cy="37082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7F72BF-2553-4C7E-833F-B14640E3972B}"/>
              </a:ext>
            </a:extLst>
          </p:cNvPr>
          <p:cNvSpPr txBox="1"/>
          <p:nvPr/>
        </p:nvSpPr>
        <p:spPr>
          <a:xfrm>
            <a:off x="4338736" y="2440858"/>
            <a:ext cx="336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b="1" dirty="0"/>
              <a:t>קורלציה</a:t>
            </a:r>
            <a:endParaRPr lang="en-IL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C00FBF-15DE-445D-B680-E69DD74E17D3}"/>
              </a:ext>
            </a:extLst>
          </p:cNvPr>
          <p:cNvSpPr txBox="1"/>
          <p:nvPr/>
        </p:nvSpPr>
        <p:spPr>
          <a:xfrm>
            <a:off x="134537" y="2151235"/>
            <a:ext cx="336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b="1" dirty="0"/>
              <a:t>P-value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77D002-7D93-4BD7-A507-E42594437228}"/>
              </a:ext>
            </a:extLst>
          </p:cNvPr>
          <p:cNvSpPr txBox="1"/>
          <p:nvPr/>
        </p:nvSpPr>
        <p:spPr>
          <a:xfrm>
            <a:off x="7399177" y="2256192"/>
            <a:ext cx="4546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b="1" dirty="0"/>
              <a:t>יחס בין משתנה </a:t>
            </a:r>
            <a:r>
              <a:rPr lang="en-IL" b="1" dirty="0"/>
              <a:t>GDP </a:t>
            </a:r>
            <a:r>
              <a:rPr lang="he-IL" b="1" dirty="0"/>
              <a:t> ל</a:t>
            </a:r>
            <a:r>
              <a:rPr lang="en-IL" b="1" dirty="0"/>
              <a:t> Waste generated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3D971F-6159-4932-B248-8BF2879C5981}"/>
              </a:ext>
            </a:extLst>
          </p:cNvPr>
          <p:cNvSpPr txBox="1"/>
          <p:nvPr/>
        </p:nvSpPr>
        <p:spPr>
          <a:xfrm>
            <a:off x="4886177" y="2810190"/>
            <a:ext cx="336041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 rtl="1"/>
            <a:r>
              <a:rPr lang="en-IL" sz="1400" dirty="0"/>
              <a:t>    X1               X2                 X3                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23792B-A175-4FA3-9AAA-F78E728F2C8D}"/>
              </a:ext>
            </a:extLst>
          </p:cNvPr>
          <p:cNvSpPr txBox="1"/>
          <p:nvPr/>
        </p:nvSpPr>
        <p:spPr>
          <a:xfrm>
            <a:off x="4338736" y="5551427"/>
            <a:ext cx="7538854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 rtl="1"/>
            <a:r>
              <a:rPr lang="he-IL" dirty="0"/>
              <a:t>מכיון שאין לנו </a:t>
            </a:r>
            <a:r>
              <a:rPr lang="en-IL" dirty="0"/>
              <a:t>  outliers</a:t>
            </a:r>
            <a:r>
              <a:rPr lang="he-IL" dirty="0"/>
              <a:t> והנקודות הקיצוניות בגרף הן מדינות עם אוכלוסיה גדולה חילקנו את הנתונים לשתי קבוצות. קבוצה ראשונה מדינות עם יותר מ30000 ב</a:t>
            </a:r>
            <a:r>
              <a:rPr lang="en-IL" dirty="0"/>
              <a:t>value</a:t>
            </a:r>
            <a:r>
              <a:rPr lang="he-IL" dirty="0"/>
              <a:t> ובקבוצה השניה מדינות עם פחות מ30000.</a:t>
            </a:r>
            <a:endParaRPr lang="en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8F4012-0D81-4028-9E76-F1AD8AB7D5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745" t="39698" r="42879" b="7987"/>
          <a:stretch/>
        </p:blipFill>
        <p:spPr>
          <a:xfrm>
            <a:off x="8447211" y="2650772"/>
            <a:ext cx="3636124" cy="27302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6C958E-813D-42F2-AEC3-1287A7E198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903" t="54648" r="48265" b="26960"/>
          <a:stretch/>
        </p:blipFill>
        <p:spPr>
          <a:xfrm>
            <a:off x="3942629" y="3130377"/>
            <a:ext cx="4405663" cy="138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5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6ADBB3B-073A-4978-9CB6-AE33402D257C}"/>
              </a:ext>
            </a:extLst>
          </p:cNvPr>
          <p:cNvSpPr txBox="1"/>
          <p:nvPr/>
        </p:nvSpPr>
        <p:spPr>
          <a:xfrm>
            <a:off x="625151" y="165437"/>
            <a:ext cx="9601144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3200" dirty="0">
                <a:latin typeface="Narkisim" panose="020E0502050101010101" pitchFamily="34" charset="-79"/>
                <a:cs typeface="Narkisim" panose="020E0502050101010101" pitchFamily="34" charset="-79"/>
              </a:rPr>
              <a:t>הערכת המודל רגרסיה ליניארית-</a:t>
            </a:r>
            <a:endParaRPr lang="en-IL" sz="3200" dirty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algn="r" rtl="1"/>
            <a:r>
              <a:rPr lang="he-IL" dirty="0">
                <a:latin typeface="Narkisim" panose="020E0502050101010101" pitchFamily="34" charset="-79"/>
                <a:cs typeface="Narkisim" panose="020E0502050101010101" pitchFamily="34" charset="-79"/>
              </a:rPr>
              <a:t>בקבוצה שבה הנתונים היו גדולים מ</a:t>
            </a:r>
            <a:r>
              <a:rPr lang="en-IL" dirty="0">
                <a:latin typeface="Narkisim" panose="020E0502050101010101" pitchFamily="34" charset="-79"/>
                <a:cs typeface="Narkisim" panose="020E0502050101010101" pitchFamily="34" charset="-79"/>
              </a:rPr>
              <a:t>-</a:t>
            </a:r>
            <a:r>
              <a:rPr lang="he-IL" dirty="0">
                <a:latin typeface="Narkisim" panose="020E0502050101010101" pitchFamily="34" charset="-79"/>
                <a:cs typeface="Narkisim" panose="020E0502050101010101" pitchFamily="34" charset="-79"/>
              </a:rPr>
              <a:t>30000 קיבלנו</a:t>
            </a:r>
            <a:r>
              <a:rPr lang="en-IL" dirty="0">
                <a:latin typeface="Narkisim" panose="020E0502050101010101" pitchFamily="34" charset="-79"/>
                <a:cs typeface="Narkisim" panose="020E0502050101010101" pitchFamily="34" charset="-79"/>
              </a:rPr>
              <a:t>.</a:t>
            </a:r>
          </a:p>
          <a:p>
            <a:pPr rtl="1"/>
            <a:r>
              <a:rPr lang="he-IL" sz="1600" dirty="0"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US" sz="1600" dirty="0">
                <a:latin typeface="Narkisim" panose="020E0502050101010101" pitchFamily="34" charset="-79"/>
                <a:cs typeface="Narkisim" panose="020E0502050101010101" pitchFamily="34" charset="-79"/>
              </a:rPr>
              <a:t>R</a:t>
            </a:r>
            <a:r>
              <a:rPr lang="en-IL" sz="1600" dirty="0">
                <a:latin typeface="Narkisim" panose="020E0502050101010101" pitchFamily="34" charset="-79"/>
                <a:cs typeface="Narkisim" panose="020E0502050101010101" pitchFamily="34" charset="-79"/>
              </a:rPr>
              <a:t>-squared = 0.929</a:t>
            </a:r>
            <a:endParaRPr lang="he-IL" sz="1600" dirty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r>
              <a:rPr lang="en-IL" sz="1600" dirty="0">
                <a:latin typeface="Narkisim" panose="020E0502050101010101" pitchFamily="34" charset="-79"/>
                <a:cs typeface="Narkisim" panose="020E0502050101010101" pitchFamily="34" charset="-79"/>
              </a:rPr>
              <a:t>RMSE = 0.2789	TRAIN – 0.259</a:t>
            </a:r>
          </a:p>
          <a:p>
            <a:pPr rtl="1"/>
            <a:r>
              <a:rPr lang="en-IL" sz="1600" dirty="0">
                <a:latin typeface="Narkisim" panose="020E0502050101010101" pitchFamily="34" charset="-79"/>
                <a:cs typeface="Narkisim" panose="020E0502050101010101" pitchFamily="34" charset="-79"/>
              </a:rPr>
              <a:t>Coefficients – GDP = 55625, CO2=-229, multifactor = 10</a:t>
            </a:r>
          </a:p>
          <a:p>
            <a:pPr algn="r" rtl="1"/>
            <a:r>
              <a:rPr lang="he-IL" dirty="0">
                <a:latin typeface="Narkisim" panose="020E0502050101010101" pitchFamily="34" charset="-79"/>
                <a:cs typeface="Narkisim" panose="020E0502050101010101" pitchFamily="34" charset="-79"/>
              </a:rPr>
              <a:t>בקבוצה שבה הנתונים היו קטנים מ</a:t>
            </a:r>
            <a:r>
              <a:rPr lang="en-IL" dirty="0">
                <a:latin typeface="Narkisim" panose="020E0502050101010101" pitchFamily="34" charset="-79"/>
                <a:cs typeface="Narkisim" panose="020E0502050101010101" pitchFamily="34" charset="-79"/>
              </a:rPr>
              <a:t>-</a:t>
            </a:r>
            <a:r>
              <a:rPr lang="he-IL" dirty="0">
                <a:latin typeface="Narkisim" panose="020E0502050101010101" pitchFamily="34" charset="-79"/>
                <a:cs typeface="Narkisim" panose="020E0502050101010101" pitchFamily="34" charset="-79"/>
              </a:rPr>
              <a:t>30000 קיבלנו</a:t>
            </a:r>
            <a:r>
              <a:rPr lang="en-IL" dirty="0">
                <a:latin typeface="Narkisim" panose="020E0502050101010101" pitchFamily="34" charset="-79"/>
                <a:cs typeface="Narkisim" panose="020E0502050101010101" pitchFamily="34" charset="-79"/>
              </a:rPr>
              <a:t>.</a:t>
            </a:r>
          </a:p>
          <a:p>
            <a:pPr rtl="1"/>
            <a:r>
              <a:rPr lang="he-IL" dirty="0">
                <a:latin typeface="Narkisim" panose="020E0502050101010101" pitchFamily="34" charset="-79"/>
                <a:cs typeface="Narkisim" panose="020E0502050101010101" pitchFamily="34" charset="-79"/>
              </a:rPr>
              <a:t> </a:t>
            </a:r>
            <a:r>
              <a:rPr lang="en-US" sz="1600" dirty="0">
                <a:latin typeface="Narkisim" panose="020E0502050101010101" pitchFamily="34" charset="-79"/>
                <a:cs typeface="Narkisim" panose="020E0502050101010101" pitchFamily="34" charset="-79"/>
              </a:rPr>
              <a:t>R</a:t>
            </a:r>
            <a:r>
              <a:rPr lang="en-IL" sz="1600" dirty="0">
                <a:latin typeface="Narkisim" panose="020E0502050101010101" pitchFamily="34" charset="-79"/>
                <a:cs typeface="Narkisim" panose="020E0502050101010101" pitchFamily="34" charset="-79"/>
              </a:rPr>
              <a:t>-squared = 0.706 </a:t>
            </a:r>
            <a:endParaRPr lang="he-IL" sz="1600" dirty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r>
              <a:rPr lang="en-IL" sz="1600" dirty="0">
                <a:latin typeface="Narkisim" panose="020E0502050101010101" pitchFamily="34" charset="-79"/>
                <a:cs typeface="Narkisim" panose="020E0502050101010101" pitchFamily="34" charset="-79"/>
              </a:rPr>
              <a:t>RMSE = 0.633	TRAIN- 0.496</a:t>
            </a:r>
          </a:p>
          <a:p>
            <a:pPr rtl="1"/>
            <a:r>
              <a:rPr lang="en-IL" sz="1600" dirty="0">
                <a:latin typeface="Narkisim" panose="020E0502050101010101" pitchFamily="34" charset="-79"/>
                <a:cs typeface="Narkisim" panose="020E0502050101010101" pitchFamily="34" charset="-79"/>
              </a:rPr>
              <a:t>Coefficients – GDP = 6300, CO2=-6922, multifactor = 303</a:t>
            </a:r>
            <a:br>
              <a:rPr lang="en-IL" sz="1600" dirty="0">
                <a:latin typeface="Narkisim" panose="020E0502050101010101" pitchFamily="34" charset="-79"/>
                <a:cs typeface="Narkisim" panose="020E0502050101010101" pitchFamily="34" charset="-79"/>
              </a:rPr>
            </a:br>
            <a:endParaRPr lang="en-IL" sz="1600" dirty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algn="r" rtl="1"/>
            <a:r>
              <a:rPr lang="he-IL" sz="2000" dirty="0">
                <a:latin typeface="Narkisim" panose="020E0502050101010101" pitchFamily="34" charset="-79"/>
                <a:cs typeface="Narkisim" panose="020E0502050101010101" pitchFamily="34" charset="-79"/>
              </a:rPr>
              <a:t>מה</a:t>
            </a:r>
            <a:r>
              <a:rPr lang="en-US" sz="2000" dirty="0">
                <a:latin typeface="Narkisim" panose="020E0502050101010101" pitchFamily="34" charset="-79"/>
                <a:cs typeface="Narkisim" panose="020E0502050101010101" pitchFamily="34" charset="-79"/>
              </a:rPr>
              <a:t>R</a:t>
            </a:r>
            <a:r>
              <a:rPr lang="en-IL" sz="2000" dirty="0">
                <a:latin typeface="Narkisim" panose="020E0502050101010101" pitchFamily="34" charset="-79"/>
                <a:cs typeface="Narkisim" panose="020E0502050101010101" pitchFamily="34" charset="-79"/>
              </a:rPr>
              <a:t>-squared </a:t>
            </a:r>
            <a:r>
              <a:rPr lang="he-IL" sz="2000" dirty="0">
                <a:latin typeface="Narkisim" panose="020E0502050101010101" pitchFamily="34" charset="-79"/>
                <a:cs typeface="Narkisim" panose="020E0502050101010101" pitchFamily="34" charset="-79"/>
              </a:rPr>
              <a:t> הגבוה אנחנו יכולים להסיק שהפיזור של המשתנה התלוי באמת נובע מהמשתנים הבלתי תלויים. </a:t>
            </a:r>
            <a:r>
              <a:rPr lang="en-US" sz="2000" dirty="0">
                <a:latin typeface="Narkisim" panose="020E0502050101010101" pitchFamily="34" charset="-79"/>
                <a:cs typeface="Narkisim" panose="020E0502050101010101" pitchFamily="34" charset="-79"/>
              </a:rPr>
              <a:t>RMSE</a:t>
            </a:r>
            <a:r>
              <a:rPr lang="he-IL" sz="2000" dirty="0">
                <a:latin typeface="Narkisim" panose="020E0502050101010101" pitchFamily="34" charset="-79"/>
                <a:cs typeface="Narkisim" panose="020E0502050101010101" pitchFamily="34" charset="-79"/>
              </a:rPr>
              <a:t> נבחר מכיוון שיש ערכי קיצון בטבלאות אבל אנחנו לא בטוחים שהם </a:t>
            </a:r>
            <a:r>
              <a:rPr lang="en-IL" sz="2000" dirty="0">
                <a:latin typeface="Narkisim" panose="020E0502050101010101" pitchFamily="34" charset="-79"/>
                <a:cs typeface="Narkisim" panose="020E0502050101010101" pitchFamily="34" charset="-79"/>
              </a:rPr>
              <a:t>outliers</a:t>
            </a:r>
            <a:r>
              <a:rPr lang="he-IL" sz="2000" dirty="0">
                <a:latin typeface="Narkisim" panose="020E0502050101010101" pitchFamily="34" charset="-79"/>
                <a:cs typeface="Narkisim" panose="020E0502050101010101" pitchFamily="34" charset="-79"/>
              </a:rPr>
              <a:t>. </a:t>
            </a:r>
            <a:r>
              <a:rPr lang="en-IL" sz="2000" dirty="0">
                <a:latin typeface="Narkisim" panose="020E0502050101010101" pitchFamily="34" charset="-79"/>
                <a:cs typeface="Narkisim" panose="020E0502050101010101" pitchFamily="34" charset="-79"/>
              </a:rPr>
              <a:t>RMSE</a:t>
            </a:r>
            <a:r>
              <a:rPr lang="he-IL" sz="2000" dirty="0">
                <a:latin typeface="Narkisim" panose="020E0502050101010101" pitchFamily="34" charset="-79"/>
                <a:cs typeface="Narkisim" panose="020E0502050101010101" pitchFamily="34" charset="-79"/>
              </a:rPr>
              <a:t> גבוה מעיד שהמודל לא טוב</a:t>
            </a:r>
            <a:r>
              <a:rPr lang="he-IL" sz="2400" dirty="0">
                <a:latin typeface="Narkisim" panose="020E0502050101010101" pitchFamily="34" charset="-79"/>
                <a:cs typeface="Narkisim" panose="020E0502050101010101" pitchFamily="34" charset="-79"/>
              </a:rPr>
              <a:t>.</a:t>
            </a:r>
          </a:p>
          <a:p>
            <a:pPr algn="r" rtl="1"/>
            <a:r>
              <a:rPr lang="he-IL" sz="2000" dirty="0">
                <a:latin typeface="Narkisim" panose="020E0502050101010101" pitchFamily="34" charset="-79"/>
                <a:cs typeface="Narkisim" panose="020E0502050101010101" pitchFamily="34" charset="-79"/>
              </a:rPr>
              <a:t>אפשר לראות שהפיצ'ר הכי משמעותי הוא ה</a:t>
            </a:r>
            <a:r>
              <a:rPr lang="en-US" sz="2000" dirty="0">
                <a:latin typeface="Narkisim" panose="020E0502050101010101" pitchFamily="34" charset="-79"/>
                <a:cs typeface="Narkisim" panose="020E0502050101010101" pitchFamily="34" charset="-79"/>
              </a:rPr>
              <a:t>GDP</a:t>
            </a:r>
            <a:r>
              <a:rPr lang="he-IL" sz="2000" dirty="0">
                <a:latin typeface="Narkisim" panose="020E0502050101010101" pitchFamily="34" charset="-79"/>
                <a:cs typeface="Narkisim" panose="020E0502050101010101" pitchFamily="34" charset="-79"/>
              </a:rPr>
              <a:t>, הוא תרם לנו הכי הרבה לפי ה</a:t>
            </a:r>
            <a:r>
              <a:rPr lang="en-IL" sz="2000" dirty="0">
                <a:latin typeface="Narkisim" panose="020E0502050101010101" pitchFamily="34" charset="-79"/>
                <a:cs typeface="Narkisim" panose="020E0502050101010101" pitchFamily="34" charset="-79"/>
              </a:rPr>
              <a:t> Coefficients</a:t>
            </a:r>
            <a:r>
              <a:rPr lang="he-IL" sz="2000" dirty="0">
                <a:latin typeface="Narkisim" panose="020E0502050101010101" pitchFamily="34" charset="-79"/>
                <a:cs typeface="Narkisim" panose="020E0502050101010101" pitchFamily="34" charset="-79"/>
              </a:rPr>
              <a:t>.</a:t>
            </a:r>
            <a:br>
              <a:rPr lang="en-US" sz="2000" dirty="0">
                <a:latin typeface="Narkisim" panose="020E0502050101010101" pitchFamily="34" charset="-79"/>
                <a:cs typeface="Narkisim" panose="020E0502050101010101" pitchFamily="34" charset="-79"/>
              </a:rPr>
            </a:br>
            <a:r>
              <a:rPr lang="he-IL" sz="2000" dirty="0">
                <a:latin typeface="Narkisim" panose="020E0502050101010101" pitchFamily="34" charset="-79"/>
                <a:cs typeface="Narkisim" panose="020E0502050101010101" pitchFamily="34" charset="-79"/>
              </a:rPr>
              <a:t>על משתנה ה</a:t>
            </a:r>
            <a:r>
              <a:rPr lang="en-IL" sz="2000" dirty="0">
                <a:latin typeface="Narkisim" panose="020E0502050101010101" pitchFamily="34" charset="-79"/>
                <a:cs typeface="Narkisim" panose="020E0502050101010101" pitchFamily="34" charset="-79"/>
              </a:rPr>
              <a:t>CO2</a:t>
            </a:r>
            <a:r>
              <a:rPr lang="he-IL" sz="2000" dirty="0">
                <a:latin typeface="Narkisim" panose="020E0502050101010101" pitchFamily="34" charset="-79"/>
                <a:cs typeface="Narkisim" panose="020E0502050101010101" pitchFamily="34" charset="-79"/>
              </a:rPr>
              <a:t> היה ניתן לוותר מכיון שרואים שהוא השפיע בצורה שלילית על המודל.</a:t>
            </a:r>
            <a:endParaRPr lang="en-IL" sz="2000" dirty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algn="r" rtl="1"/>
            <a:endParaRPr lang="en-IL" sz="2400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05BB51-6BD6-4969-A691-18B59A6B25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48" t="36089" r="35178" b="21113"/>
          <a:stretch/>
        </p:blipFill>
        <p:spPr>
          <a:xfrm>
            <a:off x="2780524" y="4649284"/>
            <a:ext cx="6391468" cy="21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100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CE9FD6-8C6C-4F62-B8B8-C886210D7241}"/>
              </a:ext>
            </a:extLst>
          </p:cNvPr>
          <p:cNvSpPr txBox="1"/>
          <p:nvPr/>
        </p:nvSpPr>
        <p:spPr>
          <a:xfrm>
            <a:off x="1306284" y="0"/>
            <a:ext cx="8747745" cy="7448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3200" dirty="0">
                <a:latin typeface="Narkisim" panose="020E0502050101010101" pitchFamily="34" charset="-79"/>
                <a:cs typeface="Narkisim" panose="020E0502050101010101" pitchFamily="34" charset="-79"/>
              </a:rPr>
              <a:t>נתונים נוספים מהטבלאות האחרות-</a:t>
            </a:r>
          </a:p>
          <a:p>
            <a:pPr rtl="1"/>
            <a:r>
              <a:rPr lang="en-IL" sz="2200" u="sng" dirty="0">
                <a:latin typeface="Narkisim" panose="020E0502050101010101" pitchFamily="34" charset="-79"/>
                <a:cs typeface="Narkisim" panose="020E0502050101010101" pitchFamily="34" charset="-79"/>
              </a:rPr>
              <a:t>Water treatment </a:t>
            </a:r>
            <a:r>
              <a:rPr lang="en-US" sz="2200" u="sng" dirty="0">
                <a:latin typeface="Narkisim" panose="020E0502050101010101" pitchFamily="34" charset="-79"/>
                <a:cs typeface="Narkisim" panose="020E0502050101010101" pitchFamily="34" charset="-79"/>
              </a:rPr>
              <a:t>Not connected to public sewerage</a:t>
            </a:r>
            <a:r>
              <a:rPr lang="en-IL" sz="2200" u="sng" dirty="0">
                <a:latin typeface="Narkisim" panose="020E0502050101010101" pitchFamily="34" charset="-79"/>
                <a:cs typeface="Narkisim" panose="020E0502050101010101" pitchFamily="34" charset="-79"/>
              </a:rPr>
              <a:t>:</a:t>
            </a:r>
          </a:p>
          <a:p>
            <a:pPr rtl="1"/>
            <a:r>
              <a:rPr lang="en-IL" sz="2000" dirty="0">
                <a:latin typeface="Narkisim" panose="020E0502050101010101" pitchFamily="34" charset="-79"/>
                <a:cs typeface="Narkisim" panose="020E0502050101010101" pitchFamily="34" charset="-79"/>
              </a:rPr>
              <a:t>R-squared - 0.08.</a:t>
            </a:r>
          </a:p>
          <a:p>
            <a:r>
              <a:rPr lang="en-IL" sz="2000" dirty="0">
                <a:latin typeface="Narkisim" panose="020E0502050101010101" pitchFamily="34" charset="-79"/>
                <a:cs typeface="Narkisim" panose="020E0502050101010101" pitchFamily="34" charset="-79"/>
              </a:rPr>
              <a:t>RMSE TEST - 11.671.	TRAIN – 12.2</a:t>
            </a:r>
          </a:p>
          <a:p>
            <a:pPr rtl="1"/>
            <a:r>
              <a:rPr lang="en-IL" sz="2000" dirty="0">
                <a:latin typeface="Narkisim" panose="020E0502050101010101" pitchFamily="34" charset="-79"/>
                <a:cs typeface="Narkisim" panose="020E0502050101010101" pitchFamily="34" charset="-79"/>
              </a:rPr>
              <a:t>Coefficients - GDP = 0.291,  CO2 = -3.89,  Multifactor = 1.287.</a:t>
            </a:r>
            <a:br>
              <a:rPr lang="en-IL" sz="2400" dirty="0">
                <a:latin typeface="Narkisim" panose="020E0502050101010101" pitchFamily="34" charset="-79"/>
                <a:cs typeface="Narkisim" panose="020E0502050101010101" pitchFamily="34" charset="-79"/>
              </a:rPr>
            </a:br>
            <a:endParaRPr lang="he-IL" sz="2400" dirty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rtl="1"/>
            <a:r>
              <a:rPr lang="en-IL" sz="2200" u="sng" dirty="0">
                <a:latin typeface="Narkisim" panose="020E0502050101010101" pitchFamily="34" charset="-79"/>
                <a:cs typeface="Narkisim" panose="020E0502050101010101" pitchFamily="34" charset="-79"/>
              </a:rPr>
              <a:t>Emissions - Total man-made emissions - Carbon Monoxide:</a:t>
            </a:r>
          </a:p>
          <a:p>
            <a:pPr rtl="1"/>
            <a:r>
              <a:rPr lang="en-IL" sz="2000" dirty="0">
                <a:latin typeface="Narkisim" panose="020E0502050101010101" pitchFamily="34" charset="-79"/>
                <a:cs typeface="Narkisim" panose="020E0502050101010101" pitchFamily="34" charset="-79"/>
              </a:rPr>
              <a:t>R-squared - 0.7786.</a:t>
            </a:r>
          </a:p>
          <a:p>
            <a:r>
              <a:rPr lang="en-IL" sz="2000">
                <a:latin typeface="Narkisim" panose="020E0502050101010101" pitchFamily="34" charset="-79"/>
                <a:cs typeface="Narkisim" panose="020E0502050101010101" pitchFamily="34" charset="-79"/>
              </a:rPr>
              <a:t>RMSE – 0.4363.</a:t>
            </a:r>
            <a:r>
              <a:rPr lang="en-IL" sz="2000" dirty="0">
                <a:latin typeface="Narkisim" panose="020E0502050101010101" pitchFamily="34" charset="-79"/>
                <a:cs typeface="Narkisim" panose="020E0502050101010101" pitchFamily="34" charset="-79"/>
              </a:rPr>
              <a:t>	TRAIN-0.4377</a:t>
            </a:r>
          </a:p>
          <a:p>
            <a:pPr rtl="1"/>
            <a:r>
              <a:rPr lang="en-IL" sz="2000" dirty="0">
                <a:latin typeface="Narkisim" panose="020E0502050101010101" pitchFamily="34" charset="-79"/>
                <a:cs typeface="Narkisim" panose="020E0502050101010101" pitchFamily="34" charset="-79"/>
              </a:rPr>
              <a:t>Coefficients - GDP = 10044, CO2 = -711, Multifactor = 29.</a:t>
            </a:r>
            <a:br>
              <a:rPr lang="en-IL" sz="2000" dirty="0">
                <a:latin typeface="Narkisim" panose="020E0502050101010101" pitchFamily="34" charset="-79"/>
                <a:cs typeface="Narkisim" panose="020E0502050101010101" pitchFamily="34" charset="-79"/>
              </a:rPr>
            </a:br>
            <a:endParaRPr lang="en-IL" sz="2400" dirty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rtl="1"/>
            <a:r>
              <a:rPr lang="en-IL" sz="2200" u="sng" dirty="0">
                <a:latin typeface="Narkisim" panose="020E0502050101010101" pitchFamily="34" charset="-79"/>
                <a:cs typeface="Narkisim" panose="020E0502050101010101" pitchFamily="34" charset="-79"/>
              </a:rPr>
              <a:t>Forest </a:t>
            </a:r>
            <a:r>
              <a:rPr lang="en-IL" sz="2200" u="sng" dirty="0" err="1">
                <a:latin typeface="Narkisim" panose="020E0502050101010101" pitchFamily="34" charset="-79"/>
                <a:cs typeface="Narkisim" panose="020E0502050101010101" pitchFamily="34" charset="-79"/>
              </a:rPr>
              <a:t>Fellings</a:t>
            </a:r>
            <a:r>
              <a:rPr lang="en-IL" sz="2200" u="sng" dirty="0">
                <a:latin typeface="Narkisim" panose="020E0502050101010101" pitchFamily="34" charset="-79"/>
                <a:cs typeface="Narkisim" panose="020E0502050101010101" pitchFamily="34" charset="-79"/>
              </a:rPr>
              <a:t>:</a:t>
            </a:r>
          </a:p>
          <a:p>
            <a:pPr rtl="1"/>
            <a:r>
              <a:rPr lang="en-IL" sz="2000" dirty="0">
                <a:latin typeface="Narkisim" panose="020E0502050101010101" pitchFamily="34" charset="-79"/>
                <a:cs typeface="Narkisim" panose="020E0502050101010101" pitchFamily="34" charset="-79"/>
              </a:rPr>
              <a:t>R-squared - 0.199.</a:t>
            </a:r>
          </a:p>
          <a:p>
            <a:r>
              <a:rPr lang="en-IL" sz="2000" dirty="0">
                <a:latin typeface="Narkisim" panose="020E0502050101010101" pitchFamily="34" charset="-79"/>
                <a:cs typeface="Narkisim" panose="020E0502050101010101" pitchFamily="34" charset="-79"/>
              </a:rPr>
              <a:t>RMSE - 38913.	TRAIN- 38007</a:t>
            </a:r>
          </a:p>
          <a:p>
            <a:pPr rtl="1"/>
            <a:r>
              <a:rPr lang="en-IL" sz="2000" dirty="0">
                <a:latin typeface="Narkisim" panose="020E0502050101010101" pitchFamily="34" charset="-79"/>
                <a:cs typeface="Narkisim" panose="020E0502050101010101" pitchFamily="34" charset="-79"/>
              </a:rPr>
              <a:t>Coefficients - GDP = 16684, CO2 = -3699, Multifactor = -55.</a:t>
            </a:r>
            <a:br>
              <a:rPr lang="en-IL" sz="2000" dirty="0">
                <a:latin typeface="Narkisim" panose="020E0502050101010101" pitchFamily="34" charset="-79"/>
                <a:cs typeface="Narkisim" panose="020E0502050101010101" pitchFamily="34" charset="-79"/>
              </a:rPr>
            </a:br>
            <a:endParaRPr lang="en-IL" sz="2000" dirty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rtl="1"/>
            <a:r>
              <a:rPr lang="en-IL" sz="2200" u="sng" dirty="0">
                <a:latin typeface="Narkisim" panose="020E0502050101010101" pitchFamily="34" charset="-79"/>
                <a:cs typeface="Narkisim" panose="020E0502050101010101" pitchFamily="34" charset="-79"/>
              </a:rPr>
              <a:t>Forest Gross Increment:</a:t>
            </a:r>
          </a:p>
          <a:p>
            <a:pPr rtl="1"/>
            <a:r>
              <a:rPr lang="en-IL" sz="2000" dirty="0">
                <a:latin typeface="Narkisim" panose="020E0502050101010101" pitchFamily="34" charset="-79"/>
                <a:cs typeface="Narkisim" panose="020E0502050101010101" pitchFamily="34" charset="-79"/>
              </a:rPr>
              <a:t>R-squared - 0.9378.</a:t>
            </a:r>
          </a:p>
          <a:p>
            <a:r>
              <a:rPr lang="en-IL" sz="2000" dirty="0">
                <a:latin typeface="Narkisim" panose="020E0502050101010101" pitchFamily="34" charset="-79"/>
                <a:cs typeface="Narkisim" panose="020E0502050101010101" pitchFamily="34" charset="-79"/>
              </a:rPr>
              <a:t>RMSE - 59521.	TRAIN-47782</a:t>
            </a:r>
          </a:p>
          <a:p>
            <a:pPr rtl="1"/>
            <a:r>
              <a:rPr lang="en-IL" sz="2000" dirty="0">
                <a:latin typeface="Narkisim" panose="020E0502050101010101" pitchFamily="34" charset="-79"/>
                <a:cs typeface="Narkisim" panose="020E0502050101010101" pitchFamily="34" charset="-79"/>
              </a:rPr>
              <a:t>Coefficients - GDP = 201774, CO2 = -2907, Multifactor = -2931.</a:t>
            </a:r>
          </a:p>
          <a:p>
            <a:pPr rtl="1"/>
            <a:endParaRPr lang="en-IL" sz="2400" dirty="0">
              <a:latin typeface="Narkisim" panose="020E0502050101010101" pitchFamily="34" charset="-79"/>
              <a:cs typeface="Narkisim" panose="020E0502050101010101" pitchFamily="34" charset="-79"/>
            </a:endParaRPr>
          </a:p>
          <a:p>
            <a:pPr rtl="1"/>
            <a:endParaRPr lang="en-IL" sz="2400" u="sng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7013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CE9FD6-8C6C-4F62-B8B8-C886210D7241}"/>
              </a:ext>
            </a:extLst>
          </p:cNvPr>
          <p:cNvSpPr txBox="1"/>
          <p:nvPr/>
        </p:nvSpPr>
        <p:spPr>
          <a:xfrm>
            <a:off x="1562582" y="296066"/>
            <a:ext cx="87620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4000" dirty="0">
                <a:latin typeface="Narkisim" panose="020E0502050101010101" pitchFamily="34" charset="-79"/>
                <a:cs typeface="Narkisim" panose="020E0502050101010101" pitchFamily="34" charset="-79"/>
              </a:rPr>
              <a:t>הכנת הדאטה קלסיפיקציה לפי חציון- </a:t>
            </a:r>
          </a:p>
          <a:p>
            <a:pPr algn="r" rtl="1"/>
            <a:r>
              <a:rPr lang="he-IL" sz="2800" dirty="0">
                <a:latin typeface="Narkisim" panose="020E0502050101010101" pitchFamily="34" charset="-79"/>
                <a:cs typeface="Narkisim" panose="020E0502050101010101" pitchFamily="34" charset="-79"/>
              </a:rPr>
              <a:t>חילקנו את הדאטה לקבוצות בצורה הבאה- </a:t>
            </a: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he-IL" sz="2000" dirty="0">
                <a:latin typeface="Narkisim" panose="020E0502050101010101" pitchFamily="34" charset="-79"/>
                <a:cs typeface="Narkisim" panose="020E0502050101010101" pitchFamily="34" charset="-79"/>
              </a:rPr>
              <a:t>תחילה מצאנו את החציון של המשתנה התלוי</a:t>
            </a: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he-IL" sz="2000" dirty="0">
                <a:latin typeface="Narkisim" panose="020E0502050101010101" pitchFamily="34" charset="-79"/>
                <a:cs typeface="Narkisim" panose="020E0502050101010101" pitchFamily="34" charset="-79"/>
              </a:rPr>
              <a:t>תייגנו את המשתנים הגבוהים מהחציון ב1 והנמוכים ב0.</a:t>
            </a: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he-IL" sz="2000" dirty="0">
                <a:latin typeface="Narkisim" panose="020E0502050101010101" pitchFamily="34" charset="-79"/>
                <a:cs typeface="Narkisim" panose="020E0502050101010101" pitchFamily="34" charset="-79"/>
              </a:rPr>
              <a:t>הפעלנו את מודל הרגרסיה הלוגיסטית.</a:t>
            </a:r>
          </a:p>
          <a:p>
            <a:pPr algn="r" rtl="1"/>
            <a:endParaRPr lang="en-IL" sz="3200" dirty="0"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12E209-62B5-4441-801C-CFAEE74385D9}"/>
              </a:ext>
            </a:extLst>
          </p:cNvPr>
          <p:cNvSpPr txBox="1"/>
          <p:nvPr/>
        </p:nvSpPr>
        <p:spPr>
          <a:xfrm>
            <a:off x="2892490" y="2465408"/>
            <a:ext cx="9050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1100" dirty="0"/>
              <a:t>1=ערך גבוה מהחציון</a:t>
            </a:r>
            <a:endParaRPr lang="en-IL" sz="11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304DBF-25AB-4658-8923-BC62C998F3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81" t="42203" r="55403" b="14636"/>
          <a:stretch/>
        </p:blipFill>
        <p:spPr>
          <a:xfrm>
            <a:off x="1806" y="3096988"/>
            <a:ext cx="3731158" cy="352386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739B23-D919-4473-8824-4DEA8206E8E2}"/>
              </a:ext>
            </a:extLst>
          </p:cNvPr>
          <p:cNvCxnSpPr>
            <a:cxnSpLocks/>
          </p:cNvCxnSpPr>
          <p:nvPr/>
        </p:nvCxnSpPr>
        <p:spPr>
          <a:xfrm flipV="1">
            <a:off x="3447655" y="2896295"/>
            <a:ext cx="94016" cy="593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218947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Office">
      <a:dk1>
        <a:srgbClr val="000000"/>
      </a:dk1>
      <a:lt1>
        <a:srgbClr val="FFFFFF"/>
      </a:lt1>
      <a:dk2>
        <a:srgbClr val="2E3948"/>
      </a:dk2>
      <a:lt2>
        <a:srgbClr val="E7E6E6"/>
      </a:lt2>
      <a:accent1>
        <a:srgbClr val="5A82CB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A9718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A2F2B536B6B8446A88EB0F4B5607D42" ma:contentTypeVersion="8" ma:contentTypeDescription="Create a new document." ma:contentTypeScope="" ma:versionID="fefd50ff183154195b2ed8a86c4c40fb">
  <xsd:schema xmlns:xsd="http://www.w3.org/2001/XMLSchema" xmlns:xs="http://www.w3.org/2001/XMLSchema" xmlns:p="http://schemas.microsoft.com/office/2006/metadata/properties" xmlns:ns3="681e28be-fa05-44e6-8f3b-3ea6561fd444" xmlns:ns4="b7fe3166-b7da-4a42-be91-b4cf7d66cb3e" targetNamespace="http://schemas.microsoft.com/office/2006/metadata/properties" ma:root="true" ma:fieldsID="c66a18c5ab9852ce5759e8fc6235e4ec" ns3:_="" ns4:_="">
    <xsd:import namespace="681e28be-fa05-44e6-8f3b-3ea6561fd444"/>
    <xsd:import namespace="b7fe3166-b7da-4a42-be91-b4cf7d66cb3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1e28be-fa05-44e6-8f3b-3ea6561fd4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fe3166-b7da-4a42-be91-b4cf7d66cb3e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79ED8E3-880D-43C5-949A-993187BD10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1e28be-fa05-44e6-8f3b-3ea6561fd444"/>
    <ds:schemaRef ds:uri="b7fe3166-b7da-4a42-be91-b4cf7d66cb3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B812310-EBC8-4AD3-A72C-7F6116BE6B8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1A4860F-EBFE-4F47-B4A7-7FBA509D613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8336</TotalTime>
  <Words>727</Words>
  <Application>Microsoft Office PowerPoint</Application>
  <PresentationFormat>Widescreen</PresentationFormat>
  <Paragraphs>72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Avenir Next LT Pro</vt:lpstr>
      <vt:lpstr>Calibri</vt:lpstr>
      <vt:lpstr>Narkisim</vt:lpstr>
      <vt:lpstr>AccentBoxVTI</vt:lpstr>
      <vt:lpstr>Big Data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project</dc:title>
  <dc:creator>Barak Moshe</dc:creator>
  <cp:lastModifiedBy>Barak Moshe</cp:lastModifiedBy>
  <cp:revision>52</cp:revision>
  <dcterms:created xsi:type="dcterms:W3CDTF">2020-01-24T20:12:54Z</dcterms:created>
  <dcterms:modified xsi:type="dcterms:W3CDTF">2020-02-04T15:18:06Z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0x0101006A2F2B536B6B8446A88EB0F4B5607D42</vt:lpwstr>
  </property>
</Properties>
</file>